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535" r:id="rId3"/>
    <p:sldId id="506" r:id="rId4"/>
    <p:sldId id="530" r:id="rId5"/>
    <p:sldId id="507" r:id="rId6"/>
    <p:sldId id="549" r:id="rId7"/>
    <p:sldId id="555" r:id="rId8"/>
    <p:sldId id="548" r:id="rId9"/>
    <p:sldId id="527" r:id="rId10"/>
    <p:sldId id="532" r:id="rId11"/>
    <p:sldId id="550" r:id="rId12"/>
    <p:sldId id="554" r:id="rId13"/>
    <p:sldId id="529" r:id="rId14"/>
    <p:sldId id="551" r:id="rId15"/>
    <p:sldId id="552" r:id="rId16"/>
    <p:sldId id="528" r:id="rId17"/>
    <p:sldId id="553" r:id="rId18"/>
    <p:sldId id="557" r:id="rId19"/>
    <p:sldId id="556" r:id="rId20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CF763C03-1952-4BDC-9BC5-159EEB4C6CBF}">
          <p14:sldIdLst>
            <p14:sldId id="256"/>
            <p14:sldId id="535"/>
            <p14:sldId id="506"/>
            <p14:sldId id="530"/>
            <p14:sldId id="507"/>
            <p14:sldId id="549"/>
            <p14:sldId id="555"/>
            <p14:sldId id="548"/>
            <p14:sldId id="527"/>
            <p14:sldId id="532"/>
            <p14:sldId id="550"/>
            <p14:sldId id="554"/>
            <p14:sldId id="529"/>
            <p14:sldId id="551"/>
            <p14:sldId id="552"/>
            <p14:sldId id="528"/>
            <p14:sldId id="553"/>
            <p14:sldId id="557"/>
            <p14:sldId id="5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9" autoAdjust="0"/>
    <p:restoredTop sz="86178" autoAdjust="0"/>
  </p:normalViewPr>
  <p:slideViewPr>
    <p:cSldViewPr showGuides="1">
      <p:cViewPr varScale="1">
        <p:scale>
          <a:sx n="103" d="100"/>
          <a:sy n="103" d="100"/>
        </p:scale>
        <p:origin x="76" y="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1860F-954A-4BDB-8B03-435A85C094BF}" type="datetimeFigureOut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92BC4-4158-4C71-9BF6-4FD07D555F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070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cap="none" dirty="0"/>
              <a:t>大家好，我是练习时长五天半的炼丹实习生李瑞堃</a:t>
            </a:r>
            <a:endParaRPr lang="en-US" altLang="zh-CN" sz="1200" cap="none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cap="none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cap="none" dirty="0"/>
              <a:t>我们的其他组员这周在备考托福，所以本来前期调研了</a:t>
            </a:r>
            <a:r>
              <a:rPr lang="en-US" altLang="zh-CN" sz="1200" cap="none" dirty="0" err="1"/>
              <a:t>Jittor</a:t>
            </a:r>
            <a:r>
              <a:rPr lang="zh-CN" altLang="en-US" sz="1200" cap="none" dirty="0"/>
              <a:t>，想从</a:t>
            </a:r>
            <a:r>
              <a:rPr lang="en-US" altLang="zh-CN" sz="1200" cap="none" dirty="0" err="1"/>
              <a:t>Pytorch</a:t>
            </a:r>
            <a:r>
              <a:rPr lang="zh-CN" altLang="en-US" sz="1200" cap="none" dirty="0"/>
              <a:t>迁移到</a:t>
            </a:r>
            <a:r>
              <a:rPr lang="en-US" altLang="zh-CN" sz="1200" cap="none" dirty="0" err="1"/>
              <a:t>Jittor</a:t>
            </a:r>
            <a:r>
              <a:rPr lang="zh-CN" altLang="en-US" sz="1200" cap="none" dirty="0"/>
              <a:t>上，但是劳动力不够了就没做</a:t>
            </a:r>
            <a:endParaRPr lang="en-US" sz="1200" cap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3151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47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这部分用的网络就是</a:t>
            </a:r>
            <a:r>
              <a:rPr lang="en-US" altLang="zh-CN" dirty="0" err="1"/>
              <a:t>torchvision</a:t>
            </a:r>
            <a:r>
              <a:rPr lang="zh-CN" altLang="en-US" dirty="0"/>
              <a:t>里实现好了的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4026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972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总结：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这次实验感受到了数据增强、迁移学习、集成学习的乐趣，但是没能充分感受到调参的乐趣，比如 </a:t>
            </a:r>
            <a:r>
              <a:rPr lang="en-US" altLang="zh-CN" dirty="0"/>
              <a:t>AUTOML </a:t>
            </a:r>
            <a:r>
              <a:rPr lang="zh-CN" altLang="en-US" dirty="0"/>
              <a:t>的一些自动调参算法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4980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296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我们本次的实习内容包括：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027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首先是实验内容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562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清华北大</a:t>
            </a:r>
            <a:r>
              <a:rPr lang="en-US" altLang="zh-CN" dirty="0"/>
              <a:t>——&gt;</a:t>
            </a:r>
            <a:r>
              <a:rPr lang="zh-CN" altLang="en-US" dirty="0"/>
              <a:t>华科武大，还是郑大？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064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987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249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175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训练</a:t>
            </a:r>
            <a:r>
              <a:rPr lang="en-US" altLang="zh-CN" dirty="0"/>
              <a:t>15</a:t>
            </a:r>
            <a:r>
              <a:rPr lang="zh-CN" altLang="en-US" dirty="0"/>
              <a:t>轮左右后，</a:t>
            </a:r>
            <a:r>
              <a:rPr lang="en-US" altLang="zh-CN" dirty="0" err="1"/>
              <a:t>train_acc</a:t>
            </a:r>
            <a:r>
              <a:rPr lang="zh-CN" altLang="en-US" dirty="0"/>
              <a:t>、</a:t>
            </a:r>
            <a:r>
              <a:rPr lang="en-US" altLang="zh-CN" dirty="0" err="1"/>
              <a:t>valid_acc</a:t>
            </a:r>
            <a:r>
              <a:rPr lang="zh-CN" altLang="en-US" dirty="0"/>
              <a:t>都在</a:t>
            </a:r>
            <a:r>
              <a:rPr lang="en-US" altLang="zh-CN" dirty="0"/>
              <a:t>80%</a:t>
            </a:r>
            <a:r>
              <a:rPr lang="zh-CN" altLang="en-US" dirty="0"/>
              <a:t>左右，在此之前一直是二者同步提升</a:t>
            </a:r>
          </a:p>
          <a:p>
            <a:endParaRPr lang="zh-CN" altLang="en-US" dirty="0"/>
          </a:p>
          <a:p>
            <a:r>
              <a:rPr lang="zh-CN" altLang="en-US" dirty="0"/>
              <a:t>但是往后就会出现过拟合现象：</a:t>
            </a:r>
            <a:r>
              <a:rPr lang="en-US" altLang="zh-CN" dirty="0" err="1"/>
              <a:t>train_acc</a:t>
            </a:r>
            <a:r>
              <a:rPr lang="zh-CN" altLang="en-US" dirty="0"/>
              <a:t>继续提升、</a:t>
            </a:r>
            <a:r>
              <a:rPr lang="en-US" altLang="zh-CN" dirty="0" err="1"/>
              <a:t>valid_acc</a:t>
            </a:r>
            <a:r>
              <a:rPr lang="zh-CN" altLang="en-US" dirty="0"/>
              <a:t>不怎么变化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626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虽然是自己动手写的网络代码，但网络结构本身还是别人的东西，别人的东西好归好，但是毕竟不是自己的，所以还是得自己写一个网络来玩玩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948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/>
        </p:nvSpPr>
        <p:spPr>
          <a:xfrm>
            <a:off x="-12192" y="6053328"/>
            <a:ext cx="2999232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11" name="Rectangle 10"/>
          <p:cNvSpPr/>
          <p:nvPr/>
        </p:nvSpPr>
        <p:spPr>
          <a:xfrm>
            <a:off x="3145536" y="6044184"/>
            <a:ext cx="90464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149600" y="4038600"/>
            <a:ext cx="8636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149600" y="6050037"/>
            <a:ext cx="89408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101600" y="6068699"/>
            <a:ext cx="27432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54BDED22-3D79-471A-A2A2-E46B111F5607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780524" y="236539"/>
            <a:ext cx="78232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Huazhong University of Science and Technology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242" name="Picture 2" descr="http://one.hust.edu.cn/dcp/uploadfiles/hustResource/hust/xiaohui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10" y="6109"/>
            <a:ext cx="1371665" cy="1080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EB95-4161-4007-9507-66F0DE41F5A0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37600" y="6248403"/>
            <a:ext cx="2946400" cy="365125"/>
          </a:xfrm>
        </p:spPr>
        <p:txBody>
          <a:bodyPr/>
          <a:lstStyle/>
          <a:p>
            <a:fld id="{957E9CA0-F5CA-4223-90B6-7656C5FAEF1D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2" y="6248208"/>
            <a:ext cx="7431311" cy="365125"/>
          </a:xfrm>
        </p:spPr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8128424" y="0"/>
            <a:ext cx="42672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6"/>
            <a:ext cx="533400" cy="325968"/>
          </a:xfrm>
        </p:spPr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/>
            </a:lvl1pPr>
          </a:lstStyle>
          <a:p>
            <a:fld id="{599DD601-59FE-45F6-917F-12EF605EA06A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266" name="Picture 2" descr="http://one.hust.edu.cn/dcp/uploadfiles/hustResource/hust/xiaohui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0114" y="76199"/>
            <a:ext cx="1281886" cy="100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E5420-E78E-4A2C-BB27-F55A0C51B209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7272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</p:spTree>
  </p:cSld>
  <p:clrMapOvr>
    <a:masterClrMapping/>
  </p:clrMapOvr>
  <p:transition spd="slow"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12A467FA-7BC9-4178-8194-5F33459E1393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US" dirty="0"/>
              <a:t>Huazhong University of Science and Technology</a:t>
            </a:r>
          </a:p>
        </p:txBody>
      </p:sp>
    </p:spTree>
  </p:cSld>
  <p:clrMapOvr>
    <a:masterClrMapping/>
  </p:clrMapOvr>
  <p:transition spd="slow"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0ED77EFC-E1EE-4A91-81FC-84982B2111F3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 spd="slow"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9CBC2-E312-4D32-888E-FFE34BB61F07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F96DC-6D9F-4CEA-82EA-F102837AEED9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B-1986-4B16-946E-025CDBC14F7B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 descr="sm_penci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16865" y="1755649"/>
            <a:ext cx="2153743" cy="2145615"/>
          </a:xfrm>
          <a:prstGeom prst="rect">
            <a:avLst/>
          </a:prstGeom>
          <a:ln w="50800" cap="sq" cmpd="dbl">
            <a:solidFill>
              <a:schemeClr val="accent2"/>
            </a:solidFill>
            <a:miter lim="800000"/>
          </a:ln>
        </p:spPr>
      </p:pic>
    </p:spTree>
  </p:cSld>
  <p:clrMapOvr>
    <a:masterClrMapping/>
  </p:clrMapOvr>
  <p:transition spd="slow"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12192" y="4572000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-12192" y="4663440"/>
            <a:ext cx="195072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/>
        </p:nvSpPr>
        <p:spPr>
          <a:xfrm>
            <a:off x="2060448" y="4654296"/>
            <a:ext cx="10131552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white">
          <a:xfrm>
            <a:off x="1930400" y="0"/>
            <a:ext cx="134112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</p:spPr>
        <p:txBody>
          <a:bodyPr rtlCol="0"/>
          <a:lstStyle/>
          <a:p>
            <a:fld id="{9CB77A4C-1DB1-4DB0-927C-CAFF30FE7B5C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9304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2133600" y="6248207"/>
            <a:ext cx="6096000" cy="365125"/>
          </a:xfrm>
        </p:spPr>
        <p:txBody>
          <a:bodyPr rtlCol="0"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en-US" dirty="0"/>
              <a:t>Click icon to add picture</a:t>
            </a:r>
          </a:p>
        </p:txBody>
      </p:sp>
    </p:spTree>
  </p:cSld>
  <p:clrMapOvr>
    <a:masterClrMapping/>
  </p:clrMapOvr>
  <p:transition spd="slow">
    <p:cut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812800" y="22860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816864" y="1600200"/>
            <a:ext cx="108712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A423ECB9-EE75-4DC2-8576-0410072A5ECA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812801" y="6248207"/>
            <a:ext cx="7228111" cy="365125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Huazhong University of Science and Technology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12192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7112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787400" y="1280160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7112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cut/>
  </p:transition>
  <p:hf hdr="0" dt="0"/>
  <p:txStyles>
    <p:titleStyle>
      <a:lvl1pPr algn="l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71562" y="1871102"/>
            <a:ext cx="8641124" cy="852210"/>
          </a:xfrm>
        </p:spPr>
        <p:txBody>
          <a:bodyPr>
            <a:normAutofit/>
          </a:bodyPr>
          <a:lstStyle/>
          <a:p>
            <a:pPr algn="ctr"/>
            <a:r>
              <a:rPr lang="zh-CN" altLang="en-US" cap="none" dirty="0"/>
              <a:t>炼丹师实习</a:t>
            </a:r>
            <a:r>
              <a:rPr lang="en-US" altLang="zh-CN" cap="none" dirty="0"/>
              <a:t>——CIFAR10</a:t>
            </a:r>
            <a:endParaRPr lang="en-US" cap="none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76172" y="3645370"/>
            <a:ext cx="8153400" cy="1800675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指导老师：王兴刚</a:t>
            </a: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组员：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#</a:t>
            </a: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李瑞堃、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##</a:t>
            </a: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董浣羽、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##</a:t>
            </a: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李可、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##</a:t>
            </a: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胡玉洁</a:t>
            </a:r>
          </a:p>
          <a:p>
            <a:pPr algn="ctr"/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日期：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2022.4.13</a:t>
            </a:r>
            <a:endParaRPr lang="en-US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717831" y="2680103"/>
            <a:ext cx="8641124" cy="1632213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200" cap="none" dirty="0">
              <a:solidFill>
                <a:schemeClr val="accent5"/>
              </a:solidFill>
            </a:endParaRPr>
          </a:p>
        </p:txBody>
      </p:sp>
      <p:pic>
        <p:nvPicPr>
          <p:cNvPr id="1026" name="Picture 2" descr="This curious machine is learning machine learning, unsupervised.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940" y="1719979"/>
            <a:ext cx="1834399" cy="183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583306F-2AE0-47E1-9CFC-ABAEB708FCC1}"/>
              </a:ext>
            </a:extLst>
          </p:cNvPr>
          <p:cNvSpPr txBox="1">
            <a:spLocks/>
          </p:cNvSpPr>
          <p:nvPr/>
        </p:nvSpPr>
        <p:spPr>
          <a:xfrm>
            <a:off x="2332310" y="2634127"/>
            <a:ext cx="8641124" cy="85221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cap="none" dirty="0"/>
              <a:t>课设汇报</a:t>
            </a:r>
            <a:endParaRPr lang="en-US" sz="3600" cap="none" dirty="0"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2049F4-C16E-42BD-9C93-0238DC6CA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5" name="内容占位符 4">
            <a:extLst>
              <a:ext uri="{FF2B5EF4-FFF2-40B4-BE49-F238E27FC236}">
                <a16:creationId xmlns:a16="http://schemas.microsoft.com/office/drawing/2014/main" id="{2665B84B-320F-441F-910C-56181D3F038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r>
              <a:rPr lang="zh-CN" altLang="en-US" dirty="0"/>
              <a:t>内部结构</a:t>
            </a:r>
            <a:endParaRPr lang="en-US" altLang="zh-CN" dirty="0"/>
          </a:p>
          <a:p>
            <a:pPr lvl="1"/>
            <a:r>
              <a:rPr lang="zh-CN" altLang="en-US" dirty="0"/>
              <a:t>提取特征</a:t>
            </a:r>
            <a:endParaRPr lang="en-US" altLang="zh-CN" dirty="0"/>
          </a:p>
          <a:p>
            <a:pPr marL="685800" lvl="2" indent="0">
              <a:buNone/>
            </a:pPr>
            <a:endParaRPr lang="en-US" altLang="zh-CN" dirty="0"/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41AA5120-FF58-426A-8B93-8D82324CA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/>
          <a:p>
            <a:r>
              <a:rPr lang="en-US" altLang="zh-CN" dirty="0" err="1"/>
              <a:t>LrkNet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6741739-3508-49CE-8C5A-EBCD8227C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803" y="2622494"/>
            <a:ext cx="5703996" cy="4235506"/>
          </a:xfrm>
          <a:prstGeom prst="rect">
            <a:avLst/>
          </a:prstGeom>
        </p:spPr>
      </p:pic>
      <p:sp>
        <p:nvSpPr>
          <p:cNvPr id="18" name="内容占位符 4">
            <a:extLst>
              <a:ext uri="{FF2B5EF4-FFF2-40B4-BE49-F238E27FC236}">
                <a16:creationId xmlns:a16="http://schemas.microsoft.com/office/drawing/2014/main" id="{6B12500C-F0FE-4C01-8BF0-0D2C93019A7D}"/>
              </a:ext>
            </a:extLst>
          </p:cNvPr>
          <p:cNvSpPr txBox="1">
            <a:spLocks/>
          </p:cNvSpPr>
          <p:nvPr/>
        </p:nvSpPr>
        <p:spPr>
          <a:xfrm>
            <a:off x="7164699" y="1600200"/>
            <a:ext cx="4280606" cy="449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CN" dirty="0"/>
          </a:p>
          <a:p>
            <a:pPr lvl="1"/>
            <a:r>
              <a:rPr lang="zh-CN" altLang="en-US" dirty="0"/>
              <a:t>预测分类</a:t>
            </a:r>
            <a:endParaRPr lang="en-US" altLang="zh-CN" dirty="0"/>
          </a:p>
          <a:p>
            <a:pPr marL="685800" lvl="2" indent="0">
              <a:buFont typeface="Wingdings"/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marL="365760" lvl="1" indent="0">
              <a:buFont typeface="Wingdings 2"/>
              <a:buNone/>
            </a:pP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38DE523-D085-4CA0-B0B5-3AF68CAAC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630" y="2545685"/>
            <a:ext cx="3169612" cy="291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533007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80D23E-12BF-4BC5-B549-ACC8CBA5A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LrkNet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46670FC-6326-4D4B-BA51-5A5D7B678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DEAFD9-803A-449A-B9F8-2FA52AD8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EF14CE4-EA04-4B77-89DA-377B22CD566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训练过程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7D4D066-901D-4A72-9F3E-FC25F5C24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755" y="2315255"/>
            <a:ext cx="8227946" cy="367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07362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EFE4CDC-56FF-4759-B5C8-C1BCFE7DD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03B660-4C2E-4471-9140-761C7F559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内容占位符 4">
            <a:extLst>
              <a:ext uri="{FF2B5EF4-FFF2-40B4-BE49-F238E27FC236}">
                <a16:creationId xmlns:a16="http://schemas.microsoft.com/office/drawing/2014/main" id="{31B1235A-2D3C-4FE7-BABA-0B33D7B99979}"/>
              </a:ext>
            </a:extLst>
          </p:cNvPr>
          <p:cNvSpPr txBox="1">
            <a:spLocks/>
          </p:cNvSpPr>
          <p:nvPr/>
        </p:nvSpPr>
        <p:spPr>
          <a:xfrm>
            <a:off x="969264" y="1752600"/>
            <a:ext cx="10871200" cy="449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最终效果</a:t>
            </a:r>
            <a:endParaRPr lang="en-US" altLang="zh-CN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4A62DDE9-B4A1-454F-9B24-06E90F8CF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/>
          <a:p>
            <a:r>
              <a:rPr lang="en-US" altLang="zh-CN" dirty="0" err="1"/>
              <a:t>LrkNet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A0C9E3-DA2C-4C78-8ADA-AF29AC34B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780" y="2356259"/>
            <a:ext cx="3981450" cy="32575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D59987A-C88B-4016-B7EF-632CA196E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6623" y="2519156"/>
            <a:ext cx="5106113" cy="29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348407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四、丹炉的搬运工：迁移学习</a:t>
            </a:r>
            <a:r>
              <a:rPr lang="en-US" altLang="zh-CN" dirty="0">
                <a:ea typeface="微软雅黑" panose="020B0503020204020204" pitchFamily="34" charset="-122"/>
              </a:rPr>
              <a:t>+</a:t>
            </a:r>
            <a:r>
              <a:rPr lang="zh-CN" altLang="en-US" dirty="0">
                <a:ea typeface="微软雅黑" panose="020B0503020204020204" pitchFamily="34" charset="-122"/>
              </a:rPr>
              <a:t>集成学习</a:t>
            </a:r>
          </a:p>
        </p:txBody>
      </p:sp>
    </p:spTree>
    <p:extLst>
      <p:ext uri="{BB962C8B-B14F-4D97-AF65-F5344CB8AC3E}">
        <p14:creationId xmlns:p14="http://schemas.microsoft.com/office/powerpoint/2010/main" val="2091839813"/>
      </p:ext>
    </p:extLst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D21F22-91C8-465B-B939-285CC5BFD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丹炉大融合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831163-324F-4E86-A73F-F061A6F38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8C91498-B0B0-4535-8105-E499806A6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02576E9-4DDE-4AA5-A356-6D046BB5776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sz="2800" dirty="0" err="1"/>
              <a:t>AlexNet</a:t>
            </a:r>
            <a:endParaRPr lang="en-US" altLang="zh-CN" sz="2800" dirty="0"/>
          </a:p>
          <a:p>
            <a:r>
              <a:rPr lang="en-US" altLang="zh-CN" sz="2800" dirty="0" err="1"/>
              <a:t>GoogleNet</a:t>
            </a:r>
            <a:endParaRPr lang="en-US" altLang="zh-CN" sz="2800" dirty="0"/>
          </a:p>
          <a:p>
            <a:r>
              <a:rPr lang="en-US" altLang="zh-CN" sz="2800" dirty="0" err="1"/>
              <a:t>ResNet</a:t>
            </a:r>
            <a:endParaRPr lang="en-US" altLang="zh-CN" sz="2800" dirty="0"/>
          </a:p>
          <a:p>
            <a:pPr lvl="1"/>
            <a:r>
              <a:rPr lang="en-US" altLang="zh-CN" sz="2400" dirty="0"/>
              <a:t>resnet18</a:t>
            </a:r>
          </a:p>
          <a:p>
            <a:pPr lvl="1"/>
            <a:r>
              <a:rPr lang="en-US" altLang="zh-CN" sz="2400" dirty="0"/>
              <a:t>……</a:t>
            </a:r>
          </a:p>
          <a:p>
            <a:r>
              <a:rPr lang="en-US" altLang="zh-CN" sz="2800" dirty="0" err="1"/>
              <a:t>VggNet</a:t>
            </a:r>
            <a:endParaRPr lang="en-US" altLang="zh-CN" sz="2800" dirty="0"/>
          </a:p>
          <a:p>
            <a:pPr lvl="1"/>
            <a:r>
              <a:rPr lang="en-US" altLang="zh-CN" sz="2400" dirty="0"/>
              <a:t>vgg11</a:t>
            </a:r>
          </a:p>
          <a:p>
            <a:pPr lvl="1"/>
            <a:r>
              <a:rPr lang="en-US" altLang="zh-CN" sz="2400" dirty="0"/>
              <a:t>……</a:t>
            </a:r>
          </a:p>
          <a:p>
            <a:r>
              <a:rPr lang="en-US" altLang="zh-CN" sz="2800" dirty="0" err="1"/>
              <a:t>DenseNet</a:t>
            </a:r>
            <a:endParaRPr lang="en-US" altLang="zh-CN" sz="2800" dirty="0"/>
          </a:p>
          <a:p>
            <a:pPr lvl="1"/>
            <a:r>
              <a:rPr lang="en-US" altLang="zh-CN" sz="2400" dirty="0"/>
              <a:t>dense121</a:t>
            </a:r>
          </a:p>
          <a:p>
            <a:pPr lvl="1"/>
            <a:r>
              <a:rPr lang="en-US" altLang="zh-CN" sz="2400" dirty="0"/>
              <a:t>……</a:t>
            </a:r>
            <a:endParaRPr lang="zh-CN" altLang="en-US" sz="2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55E101F-15FA-4E67-A473-E98BF631C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825" y="1516698"/>
            <a:ext cx="7045844" cy="526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58869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EFE4CDC-56FF-4759-B5C8-C1BCFE7DD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03B660-4C2E-4471-9140-761C7F559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内容占位符 4">
            <a:extLst>
              <a:ext uri="{FF2B5EF4-FFF2-40B4-BE49-F238E27FC236}">
                <a16:creationId xmlns:a16="http://schemas.microsoft.com/office/drawing/2014/main" id="{31B1235A-2D3C-4FE7-BABA-0B33D7B99979}"/>
              </a:ext>
            </a:extLst>
          </p:cNvPr>
          <p:cNvSpPr txBox="1">
            <a:spLocks/>
          </p:cNvSpPr>
          <p:nvPr/>
        </p:nvSpPr>
        <p:spPr>
          <a:xfrm>
            <a:off x="969264" y="1752600"/>
            <a:ext cx="10871200" cy="449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最终效果</a:t>
            </a:r>
            <a:endParaRPr lang="en-US" altLang="zh-CN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4A62DDE9-B4A1-454F-9B24-06E90F8CF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/>
          <a:p>
            <a:r>
              <a:rPr lang="zh-CN" altLang="en-US" dirty="0"/>
              <a:t>投票集成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86038C2-8FE3-4D39-8F27-1BDEE0D67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185" y="2371401"/>
            <a:ext cx="3978291" cy="327061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8AB1629-D4FE-44AC-9F25-53E8E82B2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430" y="2519060"/>
            <a:ext cx="5077534" cy="29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33007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五、一些不</a:t>
            </a:r>
            <a:r>
              <a:rPr lang="en-US" altLang="zh-CN" dirty="0">
                <a:ea typeface="微软雅黑" panose="020B0503020204020204" pitchFamily="34" charset="-122"/>
              </a:rPr>
              <a:t>work</a:t>
            </a:r>
            <a:r>
              <a:rPr lang="zh-CN" altLang="en-US" dirty="0">
                <a:ea typeface="微软雅黑" panose="020B0503020204020204" pitchFamily="34" charset="-122"/>
              </a:rPr>
              <a:t>的尝试</a:t>
            </a:r>
          </a:p>
        </p:txBody>
      </p:sp>
    </p:spTree>
    <p:extLst>
      <p:ext uri="{BB962C8B-B14F-4D97-AF65-F5344CB8AC3E}">
        <p14:creationId xmlns:p14="http://schemas.microsoft.com/office/powerpoint/2010/main" val="2073785837"/>
      </p:ext>
    </p:extLst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E2B213-43DD-4505-886C-E660AD66D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一些不</a:t>
            </a:r>
            <a:r>
              <a:rPr lang="en-US" altLang="zh-CN" dirty="0"/>
              <a:t>work</a:t>
            </a:r>
            <a:r>
              <a:rPr lang="zh-CN" altLang="en-US" dirty="0"/>
              <a:t>的尝试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828DD4C-AA9F-4BD6-B456-36DBCF2B2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EBBC61-1525-4C0D-AD9D-5C99A61AA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6AF47F15-8964-4A70-B991-56838D61C6A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猫狗大战的迁移</a:t>
            </a:r>
            <a:endParaRPr lang="en-US" altLang="zh-CN" dirty="0"/>
          </a:p>
          <a:p>
            <a:pPr lvl="1"/>
            <a:r>
              <a:rPr lang="en-US" altLang="zh-CN" dirty="0"/>
              <a:t>vgg11</a:t>
            </a:r>
          </a:p>
          <a:p>
            <a:pPr lvl="1"/>
            <a:r>
              <a:rPr lang="en-US" altLang="zh-CN" dirty="0"/>
              <a:t>resnet50</a:t>
            </a:r>
          </a:p>
          <a:p>
            <a:pPr lvl="1"/>
            <a:r>
              <a:rPr lang="zh-CN" altLang="en-US" dirty="0"/>
              <a:t>原因：数据集尺寸不同，预处理方式不同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猫狗大战的辅助插件</a:t>
            </a:r>
            <a:endParaRPr lang="en-US" altLang="zh-CN" dirty="0"/>
          </a:p>
          <a:p>
            <a:pPr lvl="1"/>
            <a:r>
              <a:rPr lang="zh-CN" altLang="en-US" dirty="0"/>
              <a:t>用于集成，但效果不佳</a:t>
            </a:r>
            <a:endParaRPr lang="en-US" altLang="zh-CN" dirty="0"/>
          </a:p>
          <a:p>
            <a:pPr lvl="1"/>
            <a:r>
              <a:rPr lang="zh-CN" altLang="en-US" dirty="0"/>
              <a:t>原因同上</a:t>
            </a:r>
          </a:p>
        </p:txBody>
      </p:sp>
    </p:spTree>
    <p:extLst>
      <p:ext uri="{BB962C8B-B14F-4D97-AF65-F5344CB8AC3E}">
        <p14:creationId xmlns:p14="http://schemas.microsoft.com/office/powerpoint/2010/main" val="3763685239"/>
      </p:ext>
    </p:extLst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六、补一下：</a:t>
            </a:r>
            <a:r>
              <a:rPr lang="en-US" altLang="zh-CN" dirty="0" err="1">
                <a:ea typeface="微软雅黑" panose="020B0503020204020204" pitchFamily="34" charset="-122"/>
              </a:rPr>
              <a:t>Mnist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2878887"/>
      </p:ext>
    </p:extLst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2BC797-763D-40BA-A48C-9BB3B64A0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Mnist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0BBB6C-1A14-48B8-872A-658FC8DEF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61690D7-7310-4EC1-B003-E2B40C2F8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160" y="1585560"/>
            <a:ext cx="7757810" cy="516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64660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6B51A4-4C7F-499D-A868-FEF690916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32D748C-F22E-41B4-9C69-CD94AF0C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C8FB2-BE31-465C-89FF-C46CF187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0BFAA3D-2692-48EE-B096-E63DE686C16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炼丹材料</a:t>
            </a:r>
            <a:endParaRPr lang="en-US" altLang="zh-CN" dirty="0"/>
          </a:p>
          <a:p>
            <a:r>
              <a:rPr lang="zh-CN" altLang="en-US" dirty="0"/>
              <a:t>试用神器</a:t>
            </a:r>
            <a:r>
              <a:rPr lang="en-US" altLang="zh-CN" dirty="0"/>
              <a:t>——ResNet50</a:t>
            </a:r>
          </a:p>
          <a:p>
            <a:r>
              <a:rPr lang="zh-CN" altLang="en-US" dirty="0"/>
              <a:t>打造自己的丹炉</a:t>
            </a:r>
            <a:r>
              <a:rPr lang="en-US" altLang="zh-CN" dirty="0"/>
              <a:t>——</a:t>
            </a:r>
            <a:r>
              <a:rPr lang="en-US" altLang="zh-CN" dirty="0" err="1"/>
              <a:t>LrkNet</a:t>
            </a:r>
            <a:endParaRPr lang="en-US" altLang="zh-CN" dirty="0"/>
          </a:p>
          <a:p>
            <a:r>
              <a:rPr lang="zh-CN" altLang="en-US" dirty="0"/>
              <a:t>丹炉的搬运工</a:t>
            </a:r>
            <a:r>
              <a:rPr lang="en-US" altLang="zh-CN" dirty="0"/>
              <a:t>——</a:t>
            </a:r>
            <a:r>
              <a:rPr lang="zh-CN" altLang="en-US" dirty="0"/>
              <a:t>迁移</a:t>
            </a:r>
            <a:r>
              <a:rPr lang="en-US" altLang="zh-CN" dirty="0"/>
              <a:t>+</a:t>
            </a:r>
            <a:r>
              <a:rPr lang="zh-CN" altLang="en-US" dirty="0"/>
              <a:t>集成</a:t>
            </a:r>
            <a:endParaRPr lang="en-US" altLang="zh-CN" dirty="0"/>
          </a:p>
          <a:p>
            <a:r>
              <a:rPr lang="zh-CN" altLang="en-US" dirty="0"/>
              <a:t>一些不</a:t>
            </a:r>
            <a:r>
              <a:rPr lang="en-US" altLang="zh-CN" dirty="0"/>
              <a:t>work</a:t>
            </a:r>
            <a:r>
              <a:rPr lang="zh-CN" altLang="en-US" dirty="0"/>
              <a:t>的尝试</a:t>
            </a:r>
            <a:endParaRPr lang="en-US" altLang="zh-CN" dirty="0"/>
          </a:p>
          <a:p>
            <a:r>
              <a:rPr lang="zh-CN" altLang="en-US" dirty="0"/>
              <a:t>炼丹师实习感想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C7AE11C-9A46-4DA5-B09B-25F9E98DF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480" y="1661973"/>
            <a:ext cx="4531791" cy="481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19729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一、炼丹材料：</a:t>
            </a:r>
            <a:r>
              <a:rPr lang="en-US" altLang="zh-CN" dirty="0">
                <a:ea typeface="微软雅黑" panose="020B0503020204020204" pitchFamily="34" charset="-122"/>
              </a:rPr>
              <a:t>CIFAR10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2557153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A40130-A316-443F-8222-48A5FFB32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a typeface="微软雅黑" panose="020B0503020204020204" pitchFamily="34" charset="-122"/>
              </a:rPr>
              <a:t>CIFAR10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C5C054-5AF0-456B-9C06-2F7B57C0D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F28F7D-7257-49D7-B2D7-CA91F9826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3167C01-D1E9-4B1E-8E6D-B8E633477EF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num_classes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 10</a:t>
            </a:r>
          </a:p>
          <a:p>
            <a:r>
              <a:rPr lang="en-US" altLang="zh-CN" sz="20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classes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 [ airplane,  automobile,  bird,  cat,  deer,  dog,  frog,  horse,  ship,  truck ]</a:t>
            </a:r>
          </a:p>
          <a:p>
            <a:r>
              <a:rPr lang="en-US" altLang="zh-CN" sz="2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train_size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 [50000, 3, 32, 32]</a:t>
            </a:r>
          </a:p>
          <a:p>
            <a:r>
              <a:rPr lang="en-US" altLang="zh-CN" sz="20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test_size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 [10000, 3, 32, 32]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1761972-8CD5-4116-9807-87B7289A6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25" y="3277711"/>
            <a:ext cx="4084961" cy="295691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CB7D4BF-1764-4693-B670-78EC581C5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3975" y="2392065"/>
            <a:ext cx="5220236" cy="443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235877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二、试用神器：</a:t>
            </a:r>
            <a:r>
              <a:rPr lang="en-US" altLang="zh-CN" dirty="0">
                <a:ea typeface="微软雅黑" panose="020B0503020204020204" pitchFamily="34" charset="-122"/>
              </a:rPr>
              <a:t>ResNet50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2398705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E29A8-9CF5-4891-BD11-12242CA55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炼丹过程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F438A2-1C49-47BC-96EA-622D7384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BC6E9F4-2820-478A-82AB-27743D3CC97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367775" y="1585560"/>
            <a:ext cx="4280606" cy="4495800"/>
          </a:xfrm>
        </p:spPr>
        <p:txBody>
          <a:bodyPr/>
          <a:lstStyle/>
          <a:p>
            <a:pPr lvl="1"/>
            <a:endParaRPr lang="en-US" altLang="zh-CN" dirty="0"/>
          </a:p>
          <a:p>
            <a:pPr lvl="1"/>
            <a:r>
              <a:rPr lang="zh-CN" altLang="en-US" dirty="0"/>
              <a:t>数据处理</a:t>
            </a:r>
            <a:endParaRPr lang="en-US" altLang="zh-CN" dirty="0"/>
          </a:p>
          <a:p>
            <a:pPr marL="685800" lvl="2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marL="365760" lvl="1" indent="0">
              <a:buNone/>
            </a:pPr>
            <a:endParaRPr lang="en-US" altLang="zh-CN" dirty="0"/>
          </a:p>
        </p:txBody>
      </p:sp>
      <p:sp>
        <p:nvSpPr>
          <p:cNvPr id="8" name="内容占位符 4">
            <a:extLst>
              <a:ext uri="{FF2B5EF4-FFF2-40B4-BE49-F238E27FC236}">
                <a16:creationId xmlns:a16="http://schemas.microsoft.com/office/drawing/2014/main" id="{8B8134D2-3A13-41A4-B944-A9C18D2C5FF3}"/>
              </a:ext>
            </a:extLst>
          </p:cNvPr>
          <p:cNvSpPr txBox="1">
            <a:spLocks/>
          </p:cNvSpPr>
          <p:nvPr/>
        </p:nvSpPr>
        <p:spPr>
          <a:xfrm>
            <a:off x="988135" y="1523649"/>
            <a:ext cx="10871200" cy="449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第一次炼制</a:t>
            </a:r>
            <a:endParaRPr lang="en-US" altLang="zh-CN" dirty="0"/>
          </a:p>
          <a:p>
            <a:pPr lvl="1"/>
            <a:r>
              <a:rPr lang="zh-CN" altLang="en-US" dirty="0"/>
              <a:t>超参数组合</a:t>
            </a:r>
            <a:endParaRPr lang="en-US" altLang="zh-CN" dirty="0"/>
          </a:p>
          <a:p>
            <a:pPr marL="685800" lvl="2" indent="0">
              <a:buFont typeface="Wingdings"/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sz="1600" dirty="0"/>
          </a:p>
          <a:p>
            <a:pPr marL="365760" lvl="1" indent="0">
              <a:buNone/>
            </a:pPr>
            <a:endParaRPr lang="en-US" altLang="zh-CN" sz="1400" dirty="0"/>
          </a:p>
          <a:p>
            <a:pPr marL="365760" lvl="1" indent="0">
              <a:buNone/>
            </a:pPr>
            <a:endParaRPr lang="en-US" altLang="zh-CN" sz="800" dirty="0"/>
          </a:p>
          <a:p>
            <a:r>
              <a:rPr lang="zh-CN" altLang="en-US" dirty="0"/>
              <a:t>改进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42589E3-6950-4DDB-A220-26EE4257C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040" y="2484308"/>
            <a:ext cx="7220139" cy="169568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A897AD4-BCC5-4C8A-88A4-F8FBDF0474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18"/>
          <a:stretch/>
        </p:blipFill>
        <p:spPr>
          <a:xfrm>
            <a:off x="1756235" y="2533135"/>
            <a:ext cx="2150680" cy="17038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BE0FBC8-372A-468E-83F5-9B3B20D60D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6235" y="4734770"/>
            <a:ext cx="2150679" cy="208797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994B86B-5EFB-438F-9446-9B3EBCB957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3495" y="4734770"/>
            <a:ext cx="7220139" cy="203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155214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CD32BB3-A994-40EA-95DA-2BE292328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C9F1DA-79DC-4AE4-B723-C673D596B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0A7C1D5-9F8D-4113-BBDF-ED3A497D0D3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训练过程</a:t>
            </a: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95F5BAA3-4CE9-4ED1-9044-1FF77FAC7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/>
          <a:p>
            <a:r>
              <a:rPr lang="zh-CN" altLang="en-US" dirty="0"/>
              <a:t>炼丹过程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87EECA6-970F-4BE7-9674-282A0F263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565" y="2257425"/>
            <a:ext cx="8172450" cy="383857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1B525B2-28A8-4192-AB06-DDAD85813231}"/>
              </a:ext>
            </a:extLst>
          </p:cNvPr>
          <p:cNvSpPr txBox="1"/>
          <p:nvPr/>
        </p:nvSpPr>
        <p:spPr>
          <a:xfrm>
            <a:off x="9486945" y="2257425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未做数据增强前</a:t>
            </a:r>
          </a:p>
        </p:txBody>
      </p:sp>
    </p:spTree>
    <p:extLst>
      <p:ext uri="{BB962C8B-B14F-4D97-AF65-F5344CB8AC3E}">
        <p14:creationId xmlns:p14="http://schemas.microsoft.com/office/powerpoint/2010/main" val="1261829671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E29A8-9CF5-4891-BD11-12242CA55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炼丹过程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F438A2-1C49-47BC-96EA-622D7384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内容占位符 4">
            <a:extLst>
              <a:ext uri="{FF2B5EF4-FFF2-40B4-BE49-F238E27FC236}">
                <a16:creationId xmlns:a16="http://schemas.microsoft.com/office/drawing/2014/main" id="{8B8134D2-3A13-41A4-B944-A9C18D2C5FF3}"/>
              </a:ext>
            </a:extLst>
          </p:cNvPr>
          <p:cNvSpPr txBox="1">
            <a:spLocks/>
          </p:cNvSpPr>
          <p:nvPr/>
        </p:nvSpPr>
        <p:spPr>
          <a:xfrm>
            <a:off x="969264" y="1752600"/>
            <a:ext cx="10871200" cy="449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最终效果</a:t>
            </a:r>
            <a:endParaRPr lang="en-US" altLang="zh-CN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13D7FE05-6A02-4EC2-B0D3-DA7A8095BF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2" b="1"/>
          <a:stretch/>
        </p:blipFill>
        <p:spPr>
          <a:xfrm>
            <a:off x="1333780" y="2372255"/>
            <a:ext cx="3972479" cy="325649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1612AE45-8F1B-466A-A913-801BE9DB8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810" y="2468875"/>
            <a:ext cx="5096586" cy="2972215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81480414-E3A1-4BC6-86C9-59F48B8D49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3345" y="5923418"/>
            <a:ext cx="10149391" cy="36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22150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三、我的丹炉：</a:t>
            </a:r>
            <a:r>
              <a:rPr lang="en-US" altLang="zh-CN" dirty="0" err="1">
                <a:ea typeface="微软雅黑" panose="020B0503020204020204" pitchFamily="34" charset="-122"/>
              </a:rPr>
              <a:t>LrkNet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4736547"/>
      </p:ext>
    </p:extLst>
  </p:cSld>
  <p:clrMapOvr>
    <a:masterClrMapping/>
  </p:clrMapOvr>
  <p:transition spd="slow">
    <p:cut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udent presentation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t1</Template>
  <TotalTime>7736</TotalTime>
  <Words>585</Words>
  <Application>Microsoft Office PowerPoint</Application>
  <PresentationFormat>宽屏</PresentationFormat>
  <Paragraphs>150</Paragraphs>
  <Slides>19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Calibri</vt:lpstr>
      <vt:lpstr>Times New Roman</vt:lpstr>
      <vt:lpstr>Wingdings</vt:lpstr>
      <vt:lpstr>Wingdings 2</vt:lpstr>
      <vt:lpstr>Student presentation</vt:lpstr>
      <vt:lpstr>炼丹师实习——CIFAR10</vt:lpstr>
      <vt:lpstr>目录</vt:lpstr>
      <vt:lpstr>PowerPoint 演示文稿</vt:lpstr>
      <vt:lpstr>CIFAR10</vt:lpstr>
      <vt:lpstr>PowerPoint 演示文稿</vt:lpstr>
      <vt:lpstr>炼丹过程</vt:lpstr>
      <vt:lpstr>炼丹过程</vt:lpstr>
      <vt:lpstr>炼丹过程</vt:lpstr>
      <vt:lpstr>PowerPoint 演示文稿</vt:lpstr>
      <vt:lpstr>LrkNet</vt:lpstr>
      <vt:lpstr>LrkNet</vt:lpstr>
      <vt:lpstr>LrkNet</vt:lpstr>
      <vt:lpstr>PowerPoint 演示文稿</vt:lpstr>
      <vt:lpstr>丹炉大融合</vt:lpstr>
      <vt:lpstr>投票集成</vt:lpstr>
      <vt:lpstr>PowerPoint 演示文稿</vt:lpstr>
      <vt:lpstr>一些不work的尝试</vt:lpstr>
      <vt:lpstr>PowerPoint 演示文稿</vt:lpstr>
      <vt:lpstr>Mnist</vt:lpstr>
    </vt:vector>
  </TitlesOfParts>
  <Company>hust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My Research Object Detection</dc:title>
  <dc:creator>xwang</dc:creator>
  <cp:lastModifiedBy>李 瑞堃</cp:lastModifiedBy>
  <cp:revision>946</cp:revision>
  <cp:lastPrinted>2012-09-24T11:16:50Z</cp:lastPrinted>
  <dcterms:created xsi:type="dcterms:W3CDTF">2012-07-09T16:05:41Z</dcterms:created>
  <dcterms:modified xsi:type="dcterms:W3CDTF">2022-04-13T07:36:19Z</dcterms:modified>
</cp:coreProperties>
</file>

<file path=docProps/thumbnail.jpeg>
</file>